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9"/>
  </p:notesMasterIdLst>
  <p:handoutMasterIdLst>
    <p:handoutMasterId r:id="rId160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450" r:id="rId14"/>
    <p:sldId id="449" r:id="rId15"/>
    <p:sldId id="431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298" r:id="rId25"/>
    <p:sldId id="373" r:id="rId26"/>
    <p:sldId id="459" r:id="rId27"/>
    <p:sldId id="460" r:id="rId28"/>
    <p:sldId id="461" r:id="rId29"/>
    <p:sldId id="526" r:id="rId30"/>
    <p:sldId id="462" r:id="rId31"/>
    <p:sldId id="463" r:id="rId32"/>
    <p:sldId id="527" r:id="rId33"/>
    <p:sldId id="477" r:id="rId34"/>
    <p:sldId id="465" r:id="rId35"/>
    <p:sldId id="466" r:id="rId36"/>
    <p:sldId id="478" r:id="rId37"/>
    <p:sldId id="299" r:id="rId38"/>
    <p:sldId id="301" r:id="rId39"/>
    <p:sldId id="300" r:id="rId40"/>
    <p:sldId id="467" r:id="rId41"/>
    <p:sldId id="468" r:id="rId42"/>
    <p:sldId id="528" r:id="rId43"/>
    <p:sldId id="469" r:id="rId44"/>
    <p:sldId id="470" r:id="rId45"/>
    <p:sldId id="529" r:id="rId46"/>
    <p:sldId id="471" r:id="rId47"/>
    <p:sldId id="472" r:id="rId48"/>
    <p:sldId id="473" r:id="rId49"/>
    <p:sldId id="474" r:id="rId50"/>
    <p:sldId id="475" r:id="rId51"/>
    <p:sldId id="533" r:id="rId52"/>
    <p:sldId id="476" r:id="rId53"/>
    <p:sldId id="479" r:id="rId54"/>
    <p:sldId id="530" r:id="rId55"/>
    <p:sldId id="480" r:id="rId56"/>
    <p:sldId id="481" r:id="rId57"/>
    <p:sldId id="414" r:id="rId58"/>
    <p:sldId id="483" r:id="rId59"/>
    <p:sldId id="484" r:id="rId60"/>
    <p:sldId id="482" r:id="rId61"/>
    <p:sldId id="485" r:id="rId62"/>
    <p:sldId id="486" r:id="rId63"/>
    <p:sldId id="375" r:id="rId64"/>
    <p:sldId id="376" r:id="rId65"/>
    <p:sldId id="487" r:id="rId66"/>
    <p:sldId id="374" r:id="rId67"/>
    <p:sldId id="531" r:id="rId68"/>
    <p:sldId id="532" r:id="rId69"/>
    <p:sldId id="491" r:id="rId70"/>
    <p:sldId id="492" r:id="rId71"/>
    <p:sldId id="309" r:id="rId72"/>
    <p:sldId id="310" r:id="rId73"/>
    <p:sldId id="312" r:id="rId74"/>
    <p:sldId id="364" r:id="rId75"/>
    <p:sldId id="384" r:id="rId76"/>
    <p:sldId id="313" r:id="rId77"/>
    <p:sldId id="314" r:id="rId78"/>
    <p:sldId id="315" r:id="rId79"/>
    <p:sldId id="316" r:id="rId80"/>
    <p:sldId id="322" r:id="rId81"/>
    <p:sldId id="433" r:id="rId82"/>
    <p:sldId id="387" r:id="rId83"/>
    <p:sldId id="488" r:id="rId84"/>
    <p:sldId id="323" r:id="rId85"/>
    <p:sldId id="435" r:id="rId86"/>
    <p:sldId id="434" r:id="rId87"/>
    <p:sldId id="324" r:id="rId88"/>
    <p:sldId id="534" r:id="rId89"/>
    <p:sldId id="415" r:id="rId90"/>
    <p:sldId id="326" r:id="rId91"/>
    <p:sldId id="327" r:id="rId92"/>
    <p:sldId id="366" r:id="rId93"/>
    <p:sldId id="416" r:id="rId94"/>
    <p:sldId id="436" r:id="rId95"/>
    <p:sldId id="437" r:id="rId96"/>
    <p:sldId id="418" r:id="rId97"/>
    <p:sldId id="489" r:id="rId98"/>
    <p:sldId id="490" r:id="rId99"/>
    <p:sldId id="438" r:id="rId100"/>
    <p:sldId id="419" r:id="rId101"/>
    <p:sldId id="420" r:id="rId102"/>
    <p:sldId id="391" r:id="rId103"/>
    <p:sldId id="328" r:id="rId104"/>
    <p:sldId id="329" r:id="rId105"/>
    <p:sldId id="330" r:id="rId106"/>
    <p:sldId id="331" r:id="rId107"/>
    <p:sldId id="505" r:id="rId108"/>
    <p:sldId id="504" r:id="rId109"/>
    <p:sldId id="333" r:id="rId110"/>
    <p:sldId id="398" r:id="rId111"/>
    <p:sldId id="493" r:id="rId112"/>
    <p:sldId id="399" r:id="rId113"/>
    <p:sldId id="494" r:id="rId114"/>
    <p:sldId id="495" r:id="rId115"/>
    <p:sldId id="496" r:id="rId116"/>
    <p:sldId id="497" r:id="rId117"/>
    <p:sldId id="498" r:id="rId118"/>
    <p:sldId id="499" r:id="rId119"/>
    <p:sldId id="506" r:id="rId120"/>
    <p:sldId id="501" r:id="rId121"/>
    <p:sldId id="502" r:id="rId122"/>
    <p:sldId id="503" r:id="rId123"/>
    <p:sldId id="500" r:id="rId124"/>
    <p:sldId id="507" r:id="rId125"/>
    <p:sldId id="510" r:id="rId126"/>
    <p:sldId id="508" r:id="rId127"/>
    <p:sldId id="509" r:id="rId128"/>
    <p:sldId id="511" r:id="rId129"/>
    <p:sldId id="512" r:id="rId130"/>
    <p:sldId id="513" r:id="rId131"/>
    <p:sldId id="514" r:id="rId132"/>
    <p:sldId id="515" r:id="rId133"/>
    <p:sldId id="516" r:id="rId134"/>
    <p:sldId id="400" r:id="rId135"/>
    <p:sldId id="401" r:id="rId136"/>
    <p:sldId id="402" r:id="rId137"/>
    <p:sldId id="403" r:id="rId138"/>
    <p:sldId id="343" r:id="rId139"/>
    <p:sldId id="535" r:id="rId140"/>
    <p:sldId id="517" r:id="rId141"/>
    <p:sldId id="518" r:id="rId142"/>
    <p:sldId id="362" r:id="rId143"/>
    <p:sldId id="421" r:id="rId144"/>
    <p:sldId id="367" r:id="rId145"/>
    <p:sldId id="368" r:id="rId146"/>
    <p:sldId id="347" r:id="rId147"/>
    <p:sldId id="422" r:id="rId148"/>
    <p:sldId id="412" r:id="rId149"/>
    <p:sldId id="370" r:id="rId150"/>
    <p:sldId id="371" r:id="rId151"/>
    <p:sldId id="372" r:id="rId152"/>
    <p:sldId id="519" r:id="rId153"/>
    <p:sldId id="520" r:id="rId154"/>
    <p:sldId id="521" r:id="rId155"/>
    <p:sldId id="522" r:id="rId156"/>
    <p:sldId id="523" r:id="rId157"/>
    <p:sldId id="411" r:id="rId1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89"/>
    <p:restoredTop sz="94711"/>
  </p:normalViewPr>
  <p:slideViewPr>
    <p:cSldViewPr>
      <p:cViewPr varScale="1">
        <p:scale>
          <a:sx n="163" d="100"/>
          <a:sy n="163" d="100"/>
        </p:scale>
        <p:origin x="18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2/12/20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255363E8-2D23-2946-AF21-B08909E5E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1EEF6F-49F0-4A45-B97C-378BD1EB0B03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72A59C03-FCAA-3949-BA25-E8D337E138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0" cy="0"/>
          </a:xfrm>
          <a:solidFill>
            <a:srgbClr val="FFFFFF"/>
          </a:solidFill>
          <a:ln/>
        </p:spPr>
      </p:sp>
      <p:sp>
        <p:nvSpPr>
          <p:cNvPr id="109572" name="Text Box 3">
            <a:extLst>
              <a:ext uri="{FF2B5EF4-FFF2-40B4-BE49-F238E27FC236}">
                <a16:creationId xmlns:a16="http://schemas.microsoft.com/office/drawing/2014/main" id="{E97CB240-B64F-BD4F-B6FE-24A003F56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4314825"/>
            <a:ext cx="5854700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725B9E47-E987-0B4D-879D-F09532D26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AF124-BA5A-3242-B4E0-F02462701B1F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3E400DDB-4B27-1F4A-B65F-7473CBAEE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5B237C4C-D8BC-F84B-B76C-05DA67727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SPM-5.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Solid lines are multi-model global averages of surface warming (relative to 1980-99) for the scenarios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A2, A1B and B1, shown as continuations of the 20th century simulations. Shading denotes the plus/minus one standard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deviation range of individual model annual averages. The orange line is for the experiment where concentrations were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held constant at year 2000 values. The gray bars at right indicate the best estimate (solid line within each bar) and the</a:t>
            </a:r>
          </a:p>
          <a:p>
            <a:pPr eaLnBrk="1" hangingPunct="1"/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likely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range assessed for the six SRES marker scenarios. The assessment of the best estimate and </a:t>
            </a:r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likely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ranges in the gray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bars includes the AOGCMs in the left part of the figure, as well as results from a hierarchy of independent models and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observational constraints. {Figures 10.4 and 10.29}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E87102BE-4CAB-A247-A3D2-D1D5FF830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D26973-5007-4142-8C1F-F433532F8F91}" type="slidenum">
              <a:rPr lang="en-US" altLang="en-US" smtClean="0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032C6BC5-28C9-B749-9608-71A8B2F5E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7E2F46B-05FB-074C-B234-4D59F7045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106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138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142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144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145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146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Winter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Where 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3926A9F8-BB9B-D540-985A-6447A6D9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Increase will be Exponential Not Linear</a:t>
            </a:r>
          </a:p>
        </p:txBody>
      </p:sp>
      <p:pic>
        <p:nvPicPr>
          <p:cNvPr id="153602" name="Content Placeholder 3">
            <a:extLst>
              <a:ext uri="{FF2B5EF4-FFF2-40B4-BE49-F238E27FC236}">
                <a16:creationId xmlns:a16="http://schemas.microsoft.com/office/drawing/2014/main" id="{EE29A41C-0412-F24F-A102-D0A894B04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8" y="1676400"/>
            <a:ext cx="4835525" cy="4525963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Examined a large collection of climate models simulation for changes from 1970-2000 to 2070-2100 based on “business as usual” greenhouse gas emissions.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Slow Rise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Suppression has produce unhealthy forests with lots of fuels ready to burn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057400"/>
            <a:ext cx="2879725" cy="4525963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We predict average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MUCH easier to do.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>
                <a:ea typeface="ＭＳ Ｐゴシック" panose="020B0600070205080204" pitchFamily="34" charset="-128"/>
              </a:rPr>
              <a:t>average</a:t>
            </a:r>
            <a:r>
              <a:rPr lang="en-US" altLang="en-US">
                <a:ea typeface="ＭＳ Ｐゴシック" panose="020B0600070205080204" pitchFamily="34" charset="-128"/>
              </a:rPr>
              <a:t> conditions are closely controlled by the amount of radiation reaching and leaving the planet--and we can figure that out fairly well.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A2 or RCP8.5 emission scenarios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(by 90% or more now to avoid major impacts)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Regular lightbulbs (not LEDs) emit a lot in the visible, which means they have to be approximately the same temperature as the sun’s surface. </a:t>
            </a:r>
            <a:r>
              <a:rPr lang="en-US" altLang="en-US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light reflected back.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can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4343400" cy="33829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685800"/>
            <a:ext cx="2593975" cy="59055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Examples;  </a:t>
            </a:r>
            <a:r>
              <a:rPr lang="en-US" altLang="en-US" b="1">
                <a:ea typeface="ＭＳ Ｐゴシック" panose="020B0600070205080204" pitchFamily="34" charset="-128"/>
              </a:rPr>
              <a:t>visible light, radio waves.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Amounts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dirty="0"/>
              <a:t>Latitude</a:t>
            </a:r>
          </a:p>
          <a:p>
            <a:pPr>
              <a:defRPr/>
            </a:pPr>
            <a:r>
              <a:rPr lang="en-US" dirty="0"/>
              <a:t>Time of day</a:t>
            </a:r>
          </a:p>
          <a:p>
            <a:pPr>
              <a:defRPr/>
            </a:pPr>
            <a:r>
              <a:rPr lang="en-US" dirty="0"/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600" y="1417638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</a:t>
            </a:r>
            <a:r>
              <a:rPr lang="en-US" altLang="en-US" sz="32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intenes</a:t>
            </a:r>
            <a:endParaRPr lang="en-US" altLang="en-US" sz="32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57200"/>
            <a:ext cx="3886200" cy="22526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800" y="3657600"/>
            <a:ext cx="3946071" cy="22098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Why? 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the IR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096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14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Imagine an Earth with no clouds or atmosphere.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09800"/>
            <a:ext cx="7010400" cy="3948113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9812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id="{004D426E-9D77-9C45-8C9A-BBE9E3C349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457200"/>
            <a:ext cx="34258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planet will warm up until the amount coming in from the sun equals what is leaving the planet through infrared radiation.  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C3930-596E-914B-9306-DAD611C9C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7D25F3A-90D6-BE41-AABA-55D09FABF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E9F33B25-0AD8-4143-936E-4B8FFCECE5C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62FB5A0-6283-DB4A-BCCF-F3615F3D1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7985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0212B62-AA67-4447-9029-90AC5B3307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6806" name="TextBox 12">
            <a:extLst>
              <a:ext uri="{FF2B5EF4-FFF2-40B4-BE49-F238E27FC236}">
                <a16:creationId xmlns:a16="http://schemas.microsoft.com/office/drawing/2014/main" id="{0FF03766-F1E6-2E47-93B4-B7B2E5512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6807" name="TextBox 13">
            <a:extLst>
              <a:ext uri="{FF2B5EF4-FFF2-40B4-BE49-F238E27FC236}">
                <a16:creationId xmlns:a16="http://schemas.microsoft.com/office/drawing/2014/main" id="{4B32297C-FDDD-8A4E-9B38-4CD229D0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01625"/>
            <a:ext cx="37338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The atmosphere absorbs much of the IR leaving the earth and sends a lot back down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The surface has to warm up enough to overcome this return 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A296008B-AE88-3544-AAE8-8EC239FC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5" b="-3925"/>
          <a:stretch>
            <a:fillRect/>
          </a:stretch>
        </p:blipFill>
        <p:spPr>
          <a:xfrm>
            <a:off x="457200" y="1524000"/>
            <a:ext cx="822960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304801" y="5786992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infrared, the average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greenhouse effect</a:t>
            </a: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9AACB66E-AD9B-B943-8D65-971234E3A5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>
            <a:extLst>
              <a:ext uri="{FF2B5EF4-FFF2-40B4-BE49-F238E27FC236}">
                <a16:creationId xmlns:a16="http://schemas.microsoft.com/office/drawing/2014/main" id="{6B7121B1-4D5A-054A-84CC-6A9EB772B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5345113"/>
            <a:ext cx="3841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Better name:  </a:t>
            </a:r>
            <a:r>
              <a:rPr lang="en-US" altLang="en-US">
                <a:solidFill>
                  <a:schemeClr val="accent2"/>
                </a:solidFill>
              </a:rPr>
              <a:t>the atmosphere effect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Warms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atmospheric gas (such as carbon dioxide or methane) that absorbs infrared radiation, traps heat in the atmosphere, and thus contributes to the greenhouse effect.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93187" name="Picture 4" descr="facts-figures-international-gas.jpg">
            <a:extLst>
              <a:ext uri="{FF2B5EF4-FFF2-40B4-BE49-F238E27FC236}">
                <a16:creationId xmlns:a16="http://schemas.microsoft.com/office/drawing/2014/main" id="{2308EF26-12C8-AF44-861B-E87490AA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13033" r="7886" b="5431"/>
          <a:stretch>
            <a:fillRect/>
          </a:stretch>
        </p:blipFill>
        <p:spPr bwMode="auto">
          <a:xfrm>
            <a:off x="4756149" y="1924133"/>
            <a:ext cx="438785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5">
            <a:extLst>
              <a:ext uri="{FF2B5EF4-FFF2-40B4-BE49-F238E27FC236}">
                <a16:creationId xmlns:a16="http://schemas.microsoft.com/office/drawing/2014/main" id="{93AE87D8-114F-304D-8E74-5634C8D1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562600"/>
            <a:ext cx="3119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Greenhouse Gas Emissions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Rapidly Rising Greenhouse Gases Due to Mankind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Gases Trapped in Ice Gives Us a History of the Gases in the Atmosphere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A major problem:  future increases in CO2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350C35FE-3AD4-6945-804E-9DFA19DDB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0813" cy="1141413"/>
          </a:xfrm>
        </p:spPr>
        <p:txBody>
          <a:bodyPr lIns="92160" tIns="46080" rIns="92160" bIns="46080"/>
          <a:lstStyle/>
          <a:p>
            <a:pPr defTabSz="457200" eaLnBrk="1" hangingPunct="1">
              <a:buSzPct val="99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600">
                <a:solidFill>
                  <a:schemeClr val="bg1"/>
                </a:solidFill>
                <a:ea typeface="ＭＳ Ｐゴシック" panose="020B0600070205080204" pitchFamily="34" charset="-128"/>
              </a:rPr>
              <a:t>Details on Current Study: GCM</a:t>
            </a:r>
            <a:endParaRPr lang="en-GB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08546" name="Picture 3">
            <a:extLst>
              <a:ext uri="{FF2B5EF4-FFF2-40B4-BE49-F238E27FC236}">
                <a16:creationId xmlns:a16="http://schemas.microsoft.com/office/drawing/2014/main" id="{45A8D398-4055-E04F-A7CD-F97E0BDE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52563"/>
            <a:ext cx="6096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4">
            <a:extLst>
              <a:ext uri="{FF2B5EF4-FFF2-40B4-BE49-F238E27FC236}">
                <a16:creationId xmlns:a16="http://schemas.microsoft.com/office/drawing/2014/main" id="{F725A947-C7A0-6C4D-9CB8-EB0BE6798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38200"/>
            <a:ext cx="2300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548" name="Text Box 5">
            <a:extLst>
              <a:ext uri="{FF2B5EF4-FFF2-40B4-BE49-F238E27FC236}">
                <a16:creationId xmlns:a16="http://schemas.microsoft.com/office/drawing/2014/main" id="{5EA0A36E-E1A3-384C-82D4-02992A3E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4600"/>
            <a:ext cx="155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IPCC Report, 2001</a:t>
            </a:r>
          </a:p>
        </p:txBody>
      </p:sp>
      <p:sp>
        <p:nvSpPr>
          <p:cNvPr id="108549" name="Text Box 6">
            <a:extLst>
              <a:ext uri="{FF2B5EF4-FFF2-40B4-BE49-F238E27FC236}">
                <a16:creationId xmlns:a16="http://schemas.microsoft.com/office/drawing/2014/main" id="{A6EA8350-8F2D-8546-A827-70B916495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523038"/>
            <a:ext cx="17684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IPCC Report, 2001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0" name="Rectangle 7">
            <a:extLst>
              <a:ext uri="{FF2B5EF4-FFF2-40B4-BE49-F238E27FC236}">
                <a16:creationId xmlns:a16="http://schemas.microsoft.com/office/drawing/2014/main" id="{EDE5B881-FC84-5245-A707-DD6B20708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395288"/>
            <a:ext cx="7848600" cy="83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will happen to greenhouse gases in the future?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>
            <a:extLst>
              <a:ext uri="{FF2B5EF4-FFF2-40B4-BE49-F238E27FC236}">
                <a16:creationId xmlns:a16="http://schemas.microsoft.com/office/drawing/2014/main" id="{CEB944C2-839D-0B4D-A825-D236675E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3484" b="21204"/>
          <a:stretch>
            <a:fillRect/>
          </a:stretch>
        </p:blipFill>
        <p:spPr bwMode="auto">
          <a:xfrm>
            <a:off x="0" y="365125"/>
            <a:ext cx="863917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3">
            <a:extLst>
              <a:ext uri="{FF2B5EF4-FFF2-40B4-BE49-F238E27FC236}">
                <a16:creationId xmlns:a16="http://schemas.microsoft.com/office/drawing/2014/main" id="{0861911B-3DD1-0648-B21F-DB4DE8E8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-15875"/>
            <a:ext cx="406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IPCC.AR4.2007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>
            <a:extLst>
              <a:ext uri="{FF2B5EF4-FFF2-40B4-BE49-F238E27FC236}">
                <a16:creationId xmlns:a16="http://schemas.microsoft.com/office/drawing/2014/main" id="{4E277435-B6B9-2746-8275-F04F1985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1287573"/>
            <a:ext cx="6553200" cy="514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Text Box 3">
            <a:extLst>
              <a:ext uri="{FF2B5EF4-FFF2-40B4-BE49-F238E27FC236}">
                <a16:creationId xmlns:a16="http://schemas.microsoft.com/office/drawing/2014/main" id="{8FA9403D-A7C8-3146-ADB7-14643941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68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125955" name="Text Box 4">
            <a:extLst>
              <a:ext uri="{FF2B5EF4-FFF2-40B4-BE49-F238E27FC236}">
                <a16:creationId xmlns:a16="http://schemas.microsoft.com/office/drawing/2014/main" id="{1EAE8B93-239A-3A43-AC82-4FF12DC98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latin typeface="TimesNewRomanPSMT" panose="02020603050405020304" pitchFamily="18" charset="0"/>
              <a:ea typeface="ＭＳ Ｐゴシック" panose="020B0600070205080204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5956" name="Text Box 5">
            <a:extLst>
              <a:ext uri="{FF2B5EF4-FFF2-40B4-BE49-F238E27FC236}">
                <a16:creationId xmlns:a16="http://schemas.microsoft.com/office/drawing/2014/main" id="{79FA3ED0-DA1F-1840-B7E1-6372DD4CB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37368"/>
            <a:ext cx="22621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en-US" sz="2400" dirty="0" err="1">
                <a:solidFill>
                  <a:srgbClr val="F1002C"/>
                </a:solidFill>
              </a:rPr>
              <a:t>Projected</a:t>
            </a:r>
            <a:r>
              <a:rPr lang="fr-CH" altLang="en-US" sz="2400" dirty="0">
                <a:solidFill>
                  <a:srgbClr val="F1002C"/>
                </a:solidFill>
              </a:rPr>
              <a:t> </a:t>
            </a:r>
            <a:r>
              <a:rPr lang="fr-CH" altLang="en-US" sz="2400" dirty="0" err="1">
                <a:solidFill>
                  <a:srgbClr val="F1002C"/>
                </a:solidFill>
              </a:rPr>
              <a:t>warming</a:t>
            </a:r>
            <a:endParaRPr lang="fr-CH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US" sz="2400" dirty="0">
                <a:solidFill>
                  <a:srgbClr val="F1002C"/>
                </a:solidFill>
              </a:rPr>
              <a:t>i</a:t>
            </a:r>
            <a:r>
              <a:rPr lang="en-US" altLang="en-US" sz="2400" dirty="0">
                <a:solidFill>
                  <a:srgbClr val="F1002C"/>
                </a:solidFill>
              </a:rPr>
              <a:t>n the 21st century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expected to 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greatest over land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and over high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northern latitudes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CH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25957" name="Rectangle 6">
            <a:extLst>
              <a:ext uri="{FF2B5EF4-FFF2-40B4-BE49-F238E27FC236}">
                <a16:creationId xmlns:a16="http://schemas.microsoft.com/office/drawing/2014/main" id="{E8BEB2F8-C935-F046-9D71-0A8989BC4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82756"/>
            <a:ext cx="8991600" cy="746125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Projections of Future Changes in Climate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Change during this century, 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Temperatures have warmed by about 1 F over the past 100 years.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This warming has proceeded on and off for the past century, with short-term excursions due to natural variability (e.g.,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>
            <a:extLst>
              <a:ext uri="{FF2B5EF4-FFF2-40B4-BE49-F238E27FC236}">
                <a16:creationId xmlns:a16="http://schemas.microsoft.com/office/drawing/2014/main" id="{2C4F77C4-193D-6541-A072-443DD72D5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381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3366FF"/>
                </a:solidFill>
                <a:ea typeface="ＭＳ Ｐゴシック" panose="020B0600070205080204" pitchFamily="34" charset="-128"/>
              </a:rPr>
              <a:t>NOAA temperature observations over the NW</a:t>
            </a:r>
          </a:p>
        </p:txBody>
      </p:sp>
      <p:pic>
        <p:nvPicPr>
          <p:cNvPr id="138242" name="Content Placeholder 3" descr="multigraph.png">
            <a:extLst>
              <a:ext uri="{FF2B5EF4-FFF2-40B4-BE49-F238E27FC236}">
                <a16:creationId xmlns:a16="http://schemas.microsoft.com/office/drawing/2014/main" id="{1AA035E3-CE65-3D4B-97CF-24EFBB7578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>
          <a:xfrm>
            <a:off x="457200" y="1304925"/>
            <a:ext cx="8229600" cy="4525963"/>
          </a:xfrm>
        </p:spPr>
      </p:pic>
      <p:sp>
        <p:nvSpPr>
          <p:cNvPr id="138243" name="TextBox 4">
            <a:extLst>
              <a:ext uri="{FF2B5EF4-FFF2-40B4-BE49-F238E27FC236}">
                <a16:creationId xmlns:a16="http://schemas.microsoft.com/office/drawing/2014/main" id="{80C481BA-E13A-1742-823C-AE8EEB34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B0EEA-CFCB-C146-AC69-EE3D7FDF03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62100" y="6126163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D57FBF-BF39-B14B-8E32-CE7A37F6B8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2788" y="6124575"/>
            <a:ext cx="2255837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46" name="TextBox 4">
            <a:extLst>
              <a:ext uri="{FF2B5EF4-FFF2-40B4-BE49-F238E27FC236}">
                <a16:creationId xmlns:a16="http://schemas.microsoft.com/office/drawing/2014/main" id="{C57335C9-118F-124B-BD14-47CEB9416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6229350"/>
            <a:ext cx="332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Natural &amp; Anthropogenic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3371</Words>
  <Application>Microsoft Macintosh PowerPoint</Application>
  <PresentationFormat>On-screen Show (4:3)</PresentationFormat>
  <Paragraphs>389</Paragraphs>
  <Slides>157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5" baseType="lpstr">
      <vt:lpstr>ＭＳ Ｐゴシック</vt:lpstr>
      <vt:lpstr>Arial</vt:lpstr>
      <vt:lpstr>Calibri</vt:lpstr>
      <vt:lpstr>Symbol</vt:lpstr>
      <vt:lpstr>Times</vt:lpstr>
      <vt:lpstr>Times New Roman</vt:lpstr>
      <vt:lpstr>TimesNewRomanPSMT</vt:lpstr>
      <vt:lpstr>Default Design</vt:lpstr>
      <vt:lpstr>Radiation Atmospheric Sciences 101 Winter 2020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Wien’s Law</vt:lpstr>
      <vt:lpstr>PowerPoint Presentation</vt:lpstr>
      <vt:lpstr>Wien’s Law</vt:lpstr>
      <vt:lpstr>Earth Versus Sun Emission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back.</vt:lpstr>
      <vt:lpstr>An object can be a blackbody at some wavelengths but not in others</vt:lpstr>
      <vt:lpstr>Snow</vt:lpstr>
      <vt:lpstr>Why tree wells?</vt:lpstr>
      <vt:lpstr>Why Tree Wells?</vt:lpstr>
      <vt:lpstr>Clouds?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PowerPoint Presentation</vt:lpstr>
      <vt:lpstr>There is one satellite image that is NOT in a window region:  the Water Vapor Image (6-7 micron)</vt:lpstr>
      <vt:lpstr>Solar Radiation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Amounts of Solar Radiation that reaches the top of the earths atmosphere depends on:</vt:lpstr>
      <vt:lpstr>(1) Distance to the sun varies!</vt:lpstr>
      <vt:lpstr>Solar Radiation Spreads Out With Distance</vt:lpstr>
      <vt:lpstr>(2) Angle of incidence of the solar beam changes</vt:lpstr>
      <vt:lpstr>Larger angle, less intensity. Same radiation is spread over more area and thus less intenes</vt:lpstr>
      <vt:lpstr>What changes the angle of incidence and thus intensity of solar radiation? </vt:lpstr>
      <vt:lpstr>Variation in solar incidence angle caused by changes in latitude, season, time of day</vt:lpstr>
      <vt:lpstr>Situation at the Equinox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So, we know what is coming in (solar radiation).    What is going out?</vt:lpstr>
      <vt:lpstr>  Infrared radiation (IR)!    Why? Because the earth/atmosphere is much cooler than the sun, the maximum emission is around 10 microns…in the IR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temperature of -18C (0F)</vt:lpstr>
      <vt:lpstr>But now add at atmosphere that can absorb and emit in the infrared:  major changes occur!</vt:lpstr>
      <vt:lpstr>PowerPoint Presentation</vt:lpstr>
      <vt:lpstr>PowerPoint Presentation</vt:lpstr>
      <vt:lpstr>Blankets are like the atmosphere</vt:lpstr>
      <vt:lpstr>More blankets = warmer</vt:lpstr>
      <vt:lpstr>With an atmosphere that is active in the infrared, the average temperature on Earth becomes 59F! Known as the greenhouse effect</vt:lpstr>
      <vt:lpstr>No Greenhouse Effect in Greenhouses</vt:lpstr>
      <vt:lpstr>Greenhouses</vt:lpstr>
      <vt:lpstr>Greenhouse Gas</vt:lpstr>
      <vt:lpstr>Greenhouse gases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A major problem:  future increases in CO2</vt:lpstr>
      <vt:lpstr>But it is worse than that…</vt:lpstr>
      <vt:lpstr>More Water Vapor</vt:lpstr>
      <vt:lpstr>But it  gets   even worse…</vt:lpstr>
      <vt:lpstr>PowerPoint Presentation</vt:lpstr>
      <vt:lpstr>The Technology of Climate Prediction</vt:lpstr>
      <vt:lpstr>Technology</vt:lpstr>
      <vt:lpstr>Technology</vt:lpstr>
      <vt:lpstr>Global climate models are too coarse to simulate regional effects.</vt:lpstr>
      <vt:lpstr>Details on Current Study: GCM</vt:lpstr>
      <vt:lpstr>Representative Concentration Pathways (RCP)</vt:lpstr>
      <vt:lpstr>Representative Concentration Pathway (RCP) Impacts</vt:lpstr>
      <vt:lpstr>PowerPoint Presentation</vt:lpstr>
      <vt:lpstr>Some Warming is Guaranteed No Matter What We Do</vt:lpstr>
      <vt:lpstr>Global Warming is NOT Uniform</vt:lpstr>
      <vt:lpstr>Sample Climate Model Output for 2100</vt:lpstr>
      <vt:lpstr>Projections of Future Changes in Climate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NOAA temperature observations over the NW</vt:lpstr>
      <vt:lpstr>Warming in the Northwest</vt:lpstr>
      <vt:lpstr>PowerPoint Presentation</vt:lpstr>
      <vt:lpstr>Cascade snowpack hasn’t changed in the last 30 years</vt:lpstr>
      <vt:lpstr>Future of the Northwest</vt:lpstr>
      <vt:lpstr>PowerPoint Presentation</vt:lpstr>
      <vt:lpstr>PowerPoint Presentation</vt:lpstr>
      <vt:lpstr>PowerPoint Presentation</vt:lpstr>
      <vt:lpstr>Why banded structure of warming? Loss of snow</vt:lpstr>
      <vt:lpstr>Temperature Increase will be Exponential Not Linear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 Mass</cp:lastModifiedBy>
  <cp:revision>148</cp:revision>
  <dcterms:created xsi:type="dcterms:W3CDTF">2013-11-13T17:24:55Z</dcterms:created>
  <dcterms:modified xsi:type="dcterms:W3CDTF">2020-02-12T19:07:14Z</dcterms:modified>
</cp:coreProperties>
</file>